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8" r:id="rId3"/>
    <p:sldId id="283" r:id="rId4"/>
    <p:sldId id="261" r:id="rId5"/>
    <p:sldId id="284" r:id="rId6"/>
    <p:sldId id="282" r:id="rId7"/>
    <p:sldId id="259" r:id="rId8"/>
    <p:sldId id="276" r:id="rId9"/>
    <p:sldId id="263" r:id="rId10"/>
    <p:sldId id="265" r:id="rId11"/>
    <p:sldId id="268" r:id="rId12"/>
    <p:sldId id="270" r:id="rId13"/>
    <p:sldId id="281" r:id="rId14"/>
    <p:sldId id="272" r:id="rId15"/>
    <p:sldId id="273" r:id="rId16"/>
    <p:sldId id="286" r:id="rId17"/>
    <p:sldId id="279" r:id="rId18"/>
    <p:sldId id="275" r:id="rId19"/>
    <p:sldId id="277" r:id="rId20"/>
    <p:sldId id="285"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700"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lvl1pPr>
          </a:lstStyle>
          <a:p>
            <a:r>
              <a:rPr lang="en-US" smtClean="0"/>
              <a:t>Click to edit Master title style</a:t>
            </a:r>
            <a:endParaRPr lang="en-US" dirty="0"/>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119522-0350-44BE-A745-461B73E4BFCE}" type="datetimeFigureOut">
              <a:rPr lang="en-US" smtClean="0"/>
              <a:t>11/26/2022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8BE10-78EA-4562-9A6F-C2663FD7760B}" type="slidenum">
              <a:rPr lang="en-US" smtClean="0"/>
              <a:t>‹#›</a:t>
            </a:fld>
            <a:endParaRPr lang="en-US"/>
          </a:p>
        </p:txBody>
      </p:sp>
    </p:spTree>
    <p:extLst>
      <p:ext uri="{BB962C8B-B14F-4D97-AF65-F5344CB8AC3E}">
        <p14:creationId xmlns:p14="http://schemas.microsoft.com/office/powerpoint/2010/main" val="4197555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119522-0350-44BE-A745-461B73E4BFCE}" type="datetimeFigureOut">
              <a:rPr lang="en-US" smtClean="0"/>
              <a:t>11/26/2022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8BE10-78EA-4562-9A6F-C2663FD7760B}" type="slidenum">
              <a:rPr lang="en-US" smtClean="0"/>
              <a:t>‹#›</a:t>
            </a:fld>
            <a:endParaRPr lang="en-US"/>
          </a:p>
        </p:txBody>
      </p:sp>
    </p:spTree>
    <p:extLst>
      <p:ext uri="{BB962C8B-B14F-4D97-AF65-F5344CB8AC3E}">
        <p14:creationId xmlns:p14="http://schemas.microsoft.com/office/powerpoint/2010/main" val="316008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422855"/>
            <a:ext cx="2057397" cy="365125"/>
          </a:xfrm>
        </p:spPr>
        <p:txBody>
          <a:bodyPr/>
          <a:lstStyle/>
          <a:p>
            <a:fld id="{E3119522-0350-44BE-A745-461B73E4BFCE}" type="datetimeFigureOut">
              <a:rPr lang="en-US" smtClean="0"/>
              <a:t>11/26/2022</a:t>
            </a:fld>
            <a:endParaRPr lang="en-US"/>
          </a:p>
        </p:txBody>
      </p:sp>
      <p:sp>
        <p:nvSpPr>
          <p:cNvPr id="5" name="Footer Placeholder 4"/>
          <p:cNvSpPr>
            <a:spLocks noGrp="1"/>
          </p:cNvSpPr>
          <p:nvPr>
            <p:ph type="ftr" sz="quarter" idx="11"/>
          </p:nvPr>
        </p:nvSpPr>
        <p:spPr>
          <a:xfrm>
            <a:off x="2832102" y="6422855"/>
            <a:ext cx="3209752" cy="365125"/>
          </a:xfrm>
        </p:spPr>
        <p:txBody>
          <a:bodyPr/>
          <a:lstStyle/>
          <a:p>
            <a:endParaRPr lang="en-US"/>
          </a:p>
        </p:txBody>
      </p:sp>
      <p:sp>
        <p:nvSpPr>
          <p:cNvPr id="6" name="Slide Number Placeholder 5"/>
          <p:cNvSpPr>
            <a:spLocks noGrp="1"/>
          </p:cNvSpPr>
          <p:nvPr>
            <p:ph type="sldNum" sz="quarter" idx="12"/>
          </p:nvPr>
        </p:nvSpPr>
        <p:spPr>
          <a:xfrm>
            <a:off x="6054787" y="6422855"/>
            <a:ext cx="659819" cy="365125"/>
          </a:xfrm>
        </p:spPr>
        <p:txBody>
          <a:bodyPr/>
          <a:lstStyle/>
          <a:p>
            <a:fld id="{0838BE10-78EA-4562-9A6F-C2663FD7760B}" type="slidenum">
              <a:rPr lang="en-US" smtClean="0"/>
              <a:t>‹#›</a:t>
            </a:fld>
            <a:endParaRPr lang="en-US"/>
          </a:p>
        </p:txBody>
      </p:sp>
    </p:spTree>
    <p:extLst>
      <p:ext uri="{BB962C8B-B14F-4D97-AF65-F5344CB8AC3E}">
        <p14:creationId xmlns:p14="http://schemas.microsoft.com/office/powerpoint/2010/main" val="4150799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119522-0350-44BE-A745-461B73E4BFCE}" type="datetimeFigureOut">
              <a:rPr lang="en-US" smtClean="0"/>
              <a:t>11/26/2022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8BE10-78EA-4562-9A6F-C2663FD7760B}" type="slidenum">
              <a:rPr lang="en-US" smtClean="0"/>
              <a:t>‹#›</a:t>
            </a:fld>
            <a:endParaRPr lang="en-US"/>
          </a:p>
        </p:txBody>
      </p:sp>
    </p:spTree>
    <p:extLst>
      <p:ext uri="{BB962C8B-B14F-4D97-AF65-F5344CB8AC3E}">
        <p14:creationId xmlns:p14="http://schemas.microsoft.com/office/powerpoint/2010/main" val="3908720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4893" y="3984400"/>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E3119522-0350-44BE-A745-461B73E4BFCE}" type="datetimeFigureOut">
              <a:rPr lang="en-US" smtClean="0"/>
              <a:t>11/26/2022</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838BE10-78EA-4562-9A6F-C2663FD7760B}" type="slidenum">
              <a:rPr lang="en-US" smtClean="0"/>
              <a:t>‹#›</a:t>
            </a:fld>
            <a:endParaRPr lang="en-US"/>
          </a:p>
        </p:txBody>
      </p:sp>
    </p:spTree>
    <p:extLst>
      <p:ext uri="{BB962C8B-B14F-4D97-AF65-F5344CB8AC3E}">
        <p14:creationId xmlns:p14="http://schemas.microsoft.com/office/powerpoint/2010/main" val="408731318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3119522-0350-44BE-A745-461B73E4BFCE}" type="datetimeFigureOut">
              <a:rPr lang="en-US" smtClean="0"/>
              <a:t>11/26/2022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38BE10-78EA-4562-9A6F-C2663FD7760B}" type="slidenum">
              <a:rPr lang="en-US" smtClean="0"/>
              <a:t>‹#›</a:t>
            </a:fld>
            <a:endParaRPr lang="en-US"/>
          </a:p>
        </p:txBody>
      </p:sp>
    </p:spTree>
    <p:extLst>
      <p:ext uri="{BB962C8B-B14F-4D97-AF65-F5344CB8AC3E}">
        <p14:creationId xmlns:p14="http://schemas.microsoft.com/office/powerpoint/2010/main" val="1112402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3119522-0350-44BE-A745-461B73E4BFCE}" type="datetimeFigureOut">
              <a:rPr lang="en-US" smtClean="0"/>
              <a:t>11/26/2022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38BE10-78EA-4562-9A6F-C2663FD7760B}" type="slidenum">
              <a:rPr lang="en-US" smtClean="0"/>
              <a:t>‹#›</a:t>
            </a:fld>
            <a:endParaRPr lang="en-US"/>
          </a:p>
        </p:txBody>
      </p:sp>
    </p:spTree>
    <p:extLst>
      <p:ext uri="{BB962C8B-B14F-4D97-AF65-F5344CB8AC3E}">
        <p14:creationId xmlns:p14="http://schemas.microsoft.com/office/powerpoint/2010/main" val="2403225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119522-0350-44BE-A745-461B73E4BFCE}" type="datetimeFigureOut">
              <a:rPr lang="en-US" smtClean="0"/>
              <a:t>11/26/2022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38BE10-78EA-4562-9A6F-C2663FD7760B}" type="slidenum">
              <a:rPr lang="en-US" smtClean="0"/>
              <a:t>‹#›</a:t>
            </a:fld>
            <a:endParaRPr lang="en-US"/>
          </a:p>
        </p:txBody>
      </p:sp>
    </p:spTree>
    <p:extLst>
      <p:ext uri="{BB962C8B-B14F-4D97-AF65-F5344CB8AC3E}">
        <p14:creationId xmlns:p14="http://schemas.microsoft.com/office/powerpoint/2010/main" val="499309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119522-0350-44BE-A745-461B73E4BFCE}" type="datetimeFigureOut">
              <a:rPr lang="en-US" smtClean="0"/>
              <a:t>11/26/2022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38BE10-78EA-4562-9A6F-C2663FD7760B}" type="slidenum">
              <a:rPr lang="en-US" smtClean="0"/>
              <a:t>‹#›</a:t>
            </a:fld>
            <a:endParaRPr lang="en-US"/>
          </a:p>
        </p:txBody>
      </p:sp>
    </p:spTree>
    <p:extLst>
      <p:ext uri="{BB962C8B-B14F-4D97-AF65-F5344CB8AC3E}">
        <p14:creationId xmlns:p14="http://schemas.microsoft.com/office/powerpoint/2010/main" val="2134173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3119522-0350-44BE-A745-461B73E4BFCE}" type="datetimeFigureOut">
              <a:rPr lang="en-US" smtClean="0"/>
              <a:t>11/26/2022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38BE10-78EA-4562-9A6F-C2663FD7760B}" type="slidenum">
              <a:rPr lang="en-US" smtClean="0"/>
              <a:t>‹#›</a:t>
            </a:fld>
            <a:endParaRPr lang="en-US"/>
          </a:p>
        </p:txBody>
      </p:sp>
    </p:spTree>
    <p:extLst>
      <p:ext uri="{BB962C8B-B14F-4D97-AF65-F5344CB8AC3E}">
        <p14:creationId xmlns:p14="http://schemas.microsoft.com/office/powerpoint/2010/main" val="2273186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3119522-0350-44BE-A745-461B73E4BFCE}" type="datetimeFigureOut">
              <a:rPr lang="en-US" smtClean="0"/>
              <a:t>11/26/2022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38BE10-78EA-4562-9A6F-C2663FD7760B}" type="slidenum">
              <a:rPr lang="en-US" smtClean="0"/>
              <a:t>‹#›</a:t>
            </a:fld>
            <a:endParaRPr lang="en-US"/>
          </a:p>
        </p:txBody>
      </p:sp>
    </p:spTree>
    <p:extLst>
      <p:ext uri="{BB962C8B-B14F-4D97-AF65-F5344CB8AC3E}">
        <p14:creationId xmlns:p14="http://schemas.microsoft.com/office/powerpoint/2010/main" val="1110809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fld id="{E3119522-0350-44BE-A745-461B73E4BFCE}" type="datetimeFigureOut">
              <a:rPr lang="en-US" smtClean="0"/>
              <a:t>11/26/2022</a:t>
            </a:fld>
            <a:endParaRPr lang="en-US"/>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fld id="{0838BE10-78EA-4562-9A6F-C2663FD7760B}" type="slidenum">
              <a:rPr lang="en-US" smtClean="0"/>
              <a:t>‹#›</a:t>
            </a:fld>
            <a:endParaRPr lang="en-US"/>
          </a:p>
        </p:txBody>
      </p:sp>
    </p:spTree>
    <p:extLst>
      <p:ext uri="{BB962C8B-B14F-4D97-AF65-F5344CB8AC3E}">
        <p14:creationId xmlns:p14="http://schemas.microsoft.com/office/powerpoint/2010/main" val="2664228195"/>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609600"/>
            <a:ext cx="7543800" cy="2593975"/>
          </a:xfrm>
        </p:spPr>
        <p:txBody>
          <a:bodyPr>
            <a:normAutofit/>
          </a:bodyPr>
          <a:lstStyle/>
          <a:p>
            <a:r>
              <a:rPr lang="en-US" sz="5400" b="1" dirty="0" smtClean="0">
                <a:solidFill>
                  <a:schemeClr val="tx2">
                    <a:lumMod val="75000"/>
                  </a:schemeClr>
                </a:solidFill>
                <a:latin typeface="Bodoni MT" pitchFamily="18" charset="0"/>
                <a:cs typeface="Arabic Typesetting" pitchFamily="66" charset="-78"/>
              </a:rPr>
              <a:t>hard </a:t>
            </a:r>
            <a:r>
              <a:rPr lang="en-US" sz="5400" b="1" dirty="0">
                <a:solidFill>
                  <a:schemeClr val="tx2">
                    <a:lumMod val="75000"/>
                  </a:schemeClr>
                </a:solidFill>
                <a:latin typeface="Bodoni MT" pitchFamily="18" charset="0"/>
                <a:cs typeface="Arabic Typesetting" pitchFamily="66" charset="-78"/>
              </a:rPr>
              <a:t>and soft </a:t>
            </a:r>
            <a:r>
              <a:rPr lang="en-US" sz="5400" b="1" dirty="0" smtClean="0">
                <a:solidFill>
                  <a:schemeClr val="tx2">
                    <a:lumMod val="75000"/>
                  </a:schemeClr>
                </a:solidFill>
                <a:latin typeface="Bodoni MT" pitchFamily="18" charset="0"/>
                <a:cs typeface="Arabic Typesetting" pitchFamily="66" charset="-78"/>
              </a:rPr>
              <a:t>palate</a:t>
            </a:r>
            <a:endParaRPr lang="en-US" sz="5400" dirty="0"/>
          </a:p>
        </p:txBody>
      </p:sp>
      <p:sp>
        <p:nvSpPr>
          <p:cNvPr id="3" name="عنوان فرعي 2"/>
          <p:cNvSpPr>
            <a:spLocks noGrp="1"/>
          </p:cNvSpPr>
          <p:nvPr>
            <p:ph type="subTitle" idx="1"/>
          </p:nvPr>
        </p:nvSpPr>
        <p:spPr>
          <a:xfrm>
            <a:off x="838200" y="4038600"/>
            <a:ext cx="6461760" cy="1066800"/>
          </a:xfrm>
        </p:spPr>
        <p:txBody>
          <a:bodyPr>
            <a:normAutofit/>
          </a:bodyPr>
          <a:lstStyle/>
          <a:p>
            <a:pPr algn="ctr"/>
            <a:r>
              <a:rPr lang="en-US" sz="2800" b="1" dirty="0" smtClean="0">
                <a:solidFill>
                  <a:schemeClr val="tx2">
                    <a:lumMod val="75000"/>
                  </a:schemeClr>
                </a:solidFill>
                <a:latin typeface="Bodoni MT" pitchFamily="18" charset="0"/>
                <a:cs typeface="Arabic Typesetting" pitchFamily="66" charset="-78"/>
              </a:rPr>
              <a:t> </a:t>
            </a:r>
            <a:r>
              <a:rPr lang="en-US" sz="2800" b="1" dirty="0" err="1" smtClean="0">
                <a:solidFill>
                  <a:schemeClr val="tx2">
                    <a:lumMod val="75000"/>
                  </a:schemeClr>
                </a:solidFill>
                <a:latin typeface="Bodoni MT" pitchFamily="18" charset="0"/>
                <a:cs typeface="Arabic Typesetting" pitchFamily="66" charset="-78"/>
              </a:rPr>
              <a:t>MS.c</a:t>
            </a:r>
            <a:r>
              <a:rPr lang="en-US" sz="2800" b="1" dirty="0" smtClean="0">
                <a:solidFill>
                  <a:schemeClr val="tx2">
                    <a:lumMod val="75000"/>
                  </a:schemeClr>
                </a:solidFill>
                <a:latin typeface="Bodoni MT" pitchFamily="18" charset="0"/>
                <a:cs typeface="Arabic Typesetting" pitchFamily="66" charset="-78"/>
              </a:rPr>
              <a:t>. </a:t>
            </a:r>
            <a:r>
              <a:rPr lang="en-US" sz="2800" b="1" dirty="0" err="1" smtClean="0">
                <a:solidFill>
                  <a:schemeClr val="tx2">
                    <a:lumMod val="75000"/>
                  </a:schemeClr>
                </a:solidFill>
                <a:latin typeface="Bodoni MT" pitchFamily="18" charset="0"/>
                <a:cs typeface="Arabic Typesetting" pitchFamily="66" charset="-78"/>
              </a:rPr>
              <a:t>Ruqaya</a:t>
            </a:r>
            <a:r>
              <a:rPr lang="en-US" sz="2800" b="1" dirty="0" smtClean="0">
                <a:solidFill>
                  <a:schemeClr val="tx2">
                    <a:lumMod val="75000"/>
                  </a:schemeClr>
                </a:solidFill>
                <a:latin typeface="Bodoni MT" pitchFamily="18" charset="0"/>
                <a:cs typeface="Arabic Typesetting" pitchFamily="66" charset="-78"/>
              </a:rPr>
              <a:t> K.J</a:t>
            </a:r>
            <a:endParaRPr lang="en-US" sz="2800" b="1" dirty="0">
              <a:solidFill>
                <a:schemeClr val="tx2">
                  <a:lumMod val="75000"/>
                </a:schemeClr>
              </a:solidFill>
              <a:latin typeface="Bodoni MT" pitchFamily="18" charset="0"/>
              <a:cs typeface="Arabic Typesetting" pitchFamily="66" charset="-78"/>
            </a:endParaRPr>
          </a:p>
        </p:txBody>
      </p:sp>
    </p:spTree>
    <p:extLst>
      <p:ext uri="{BB962C8B-B14F-4D97-AF65-F5344CB8AC3E}">
        <p14:creationId xmlns:p14="http://schemas.microsoft.com/office/powerpoint/2010/main" val="19713560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82" y="838200"/>
            <a:ext cx="9140718" cy="5135563"/>
          </a:xfrm>
        </p:spPr>
      </p:pic>
    </p:spTree>
    <p:extLst>
      <p:ext uri="{BB962C8B-B14F-4D97-AF65-F5344CB8AC3E}">
        <p14:creationId xmlns:p14="http://schemas.microsoft.com/office/powerpoint/2010/main" val="10411758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38200"/>
            <a:ext cx="9144000" cy="5562600"/>
          </a:xfrm>
        </p:spPr>
      </p:pic>
    </p:spTree>
    <p:extLst>
      <p:ext uri="{BB962C8B-B14F-4D97-AF65-F5344CB8AC3E}">
        <p14:creationId xmlns:p14="http://schemas.microsoft.com/office/powerpoint/2010/main" val="21371935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304800"/>
            <a:ext cx="6553200" cy="6364224"/>
          </a:xfrm>
        </p:spPr>
      </p:pic>
    </p:spTree>
    <p:extLst>
      <p:ext uri="{BB962C8B-B14F-4D97-AF65-F5344CB8AC3E}">
        <p14:creationId xmlns:p14="http://schemas.microsoft.com/office/powerpoint/2010/main" val="1830549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descr="Histology of Mouth and Pharynx The mouth and pharynx are lined by a mucous  mem- brane that is attached i… | Human anatomy and physiology, Mouth,  Medical knowled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623866"/>
            <a:ext cx="10972800" cy="1034921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20000" y="5105400"/>
            <a:ext cx="2667000" cy="369332"/>
          </a:xfrm>
          <a:prstGeom prst="rect">
            <a:avLst/>
          </a:prstGeom>
          <a:solidFill>
            <a:schemeClr val="tx1"/>
          </a:solidFill>
        </p:spPr>
        <p:txBody>
          <a:bodyPr wrap="square" rtlCol="0">
            <a:spAutoFit/>
          </a:bodyPr>
          <a:lstStyle/>
          <a:p>
            <a:endParaRPr lang="en-US"/>
          </a:p>
        </p:txBody>
      </p:sp>
    </p:spTree>
    <p:extLst>
      <p:ext uri="{BB962C8B-B14F-4D97-AF65-F5344CB8AC3E}">
        <p14:creationId xmlns:p14="http://schemas.microsoft.com/office/powerpoint/2010/main" val="16736512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6200"/>
            <a:ext cx="7620000" cy="1143000"/>
          </a:xfrm>
        </p:spPr>
        <p:txBody>
          <a:bodyPr/>
          <a:lstStyle/>
          <a:p>
            <a:r>
              <a:rPr lang="en-US" dirty="0" smtClean="0"/>
              <a:t>Hard palate anterior </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066800"/>
            <a:ext cx="66675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2514600" y="2057400"/>
            <a:ext cx="685800" cy="167640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a:off x="3210232" y="3741174"/>
            <a:ext cx="685800" cy="1676400"/>
          </a:xfrm>
          <a:prstGeom prst="straightConnector1">
            <a:avLst/>
          </a:prstGeom>
          <a:ln>
            <a:solidFill>
              <a:srgbClr val="00B050"/>
            </a:solidFill>
            <a:headEnd type="triangle"/>
            <a:tailEnd type="triangle"/>
          </a:ln>
        </p:spPr>
        <p:style>
          <a:lnRef idx="3">
            <a:schemeClr val="dk1"/>
          </a:lnRef>
          <a:fillRef idx="0">
            <a:schemeClr val="dk1"/>
          </a:fillRef>
          <a:effectRef idx="2">
            <a:schemeClr val="dk1"/>
          </a:effectRef>
          <a:fontRef idx="minor">
            <a:schemeClr val="tx1"/>
          </a:fontRef>
        </p:style>
      </p:cxnSp>
      <p:sp>
        <p:nvSpPr>
          <p:cNvPr id="6" name="TextBox 5"/>
          <p:cNvSpPr txBox="1"/>
          <p:nvPr/>
        </p:nvSpPr>
        <p:spPr>
          <a:xfrm>
            <a:off x="2724150" y="2300748"/>
            <a:ext cx="1977820" cy="523220"/>
          </a:xfrm>
          <a:prstGeom prst="rect">
            <a:avLst/>
          </a:prstGeom>
          <a:noFill/>
        </p:spPr>
        <p:txBody>
          <a:bodyPr wrap="square" rtlCol="0">
            <a:spAutoFit/>
          </a:bodyPr>
          <a:lstStyle/>
          <a:p>
            <a:r>
              <a:rPr lang="en-US" sz="2800" b="1" dirty="0" smtClean="0">
                <a:solidFill>
                  <a:schemeClr val="bg1"/>
                </a:solidFill>
              </a:rPr>
              <a:t>SUB-m.</a:t>
            </a:r>
            <a:endParaRPr lang="en-US" sz="2800" b="1" dirty="0">
              <a:solidFill>
                <a:schemeClr val="bg1"/>
              </a:solidFill>
            </a:endParaRPr>
          </a:p>
        </p:txBody>
      </p:sp>
      <p:sp>
        <p:nvSpPr>
          <p:cNvPr id="9" name="TextBox 8"/>
          <p:cNvSpPr txBox="1"/>
          <p:nvPr/>
        </p:nvSpPr>
        <p:spPr>
          <a:xfrm>
            <a:off x="3553132" y="3962400"/>
            <a:ext cx="1371600" cy="523220"/>
          </a:xfrm>
          <a:prstGeom prst="rect">
            <a:avLst/>
          </a:prstGeom>
          <a:noFill/>
        </p:spPr>
        <p:txBody>
          <a:bodyPr wrap="square" rtlCol="0">
            <a:spAutoFit/>
          </a:bodyPr>
          <a:lstStyle/>
          <a:p>
            <a:r>
              <a:rPr lang="en-US" sz="2800" b="1" dirty="0" smtClean="0">
                <a:solidFill>
                  <a:schemeClr val="bg1"/>
                </a:solidFill>
              </a:rPr>
              <a:t>m.</a:t>
            </a:r>
            <a:endParaRPr lang="en-US" sz="2800" b="1" dirty="0">
              <a:solidFill>
                <a:schemeClr val="bg1"/>
              </a:solidFill>
            </a:endParaRPr>
          </a:p>
        </p:txBody>
      </p:sp>
      <p:sp>
        <p:nvSpPr>
          <p:cNvPr id="8" name="Oval 7"/>
          <p:cNvSpPr/>
          <p:nvPr/>
        </p:nvSpPr>
        <p:spPr>
          <a:xfrm>
            <a:off x="1606960" y="2438400"/>
            <a:ext cx="1104900" cy="1785610"/>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1577770" y="2943358"/>
            <a:ext cx="1371600" cy="523220"/>
          </a:xfrm>
          <a:prstGeom prst="rect">
            <a:avLst/>
          </a:prstGeom>
          <a:noFill/>
        </p:spPr>
        <p:txBody>
          <a:bodyPr wrap="square" rtlCol="0">
            <a:spAutoFit/>
          </a:bodyPr>
          <a:lstStyle/>
          <a:p>
            <a:r>
              <a:rPr lang="en-US" sz="2800" b="1" dirty="0" smtClean="0">
                <a:solidFill>
                  <a:schemeClr val="bg1"/>
                </a:solidFill>
              </a:rPr>
              <a:t>Fatty t.</a:t>
            </a:r>
            <a:endParaRPr lang="en-US" sz="2800" b="1" dirty="0">
              <a:solidFill>
                <a:schemeClr val="bg1"/>
              </a:solidFill>
            </a:endParaRPr>
          </a:p>
        </p:txBody>
      </p:sp>
    </p:spTree>
    <p:extLst>
      <p:ext uri="{BB962C8B-B14F-4D97-AF65-F5344CB8AC3E}">
        <p14:creationId xmlns:p14="http://schemas.microsoft.com/office/powerpoint/2010/main" val="35352871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Oral Cavity and Salivary Glands | hist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92936"/>
            <a:ext cx="9134168" cy="392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5756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descr="6 Regional differences in the oral mucosa | Pocket Dentistr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9112" y="274638"/>
            <a:ext cx="7496175" cy="599694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4114800" y="3581400"/>
            <a:ext cx="76200" cy="38100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4267200" y="3581400"/>
            <a:ext cx="1371600" cy="369332"/>
          </a:xfrm>
          <a:prstGeom prst="rect">
            <a:avLst/>
          </a:prstGeom>
          <a:noFill/>
        </p:spPr>
        <p:txBody>
          <a:bodyPr wrap="square" rtlCol="0">
            <a:spAutoFit/>
          </a:bodyPr>
          <a:lstStyle/>
          <a:p>
            <a:r>
              <a:rPr lang="en-US" dirty="0" smtClean="0">
                <a:solidFill>
                  <a:schemeClr val="bg1"/>
                </a:solidFill>
              </a:rPr>
              <a:t>periosteum</a:t>
            </a:r>
            <a:endParaRPr lang="en-US" dirty="0">
              <a:solidFill>
                <a:schemeClr val="bg1"/>
              </a:solidFill>
            </a:endParaRPr>
          </a:p>
        </p:txBody>
      </p:sp>
      <p:cxnSp>
        <p:nvCxnSpPr>
          <p:cNvPr id="8" name="Straight Arrow Connector 7"/>
          <p:cNvCxnSpPr/>
          <p:nvPr/>
        </p:nvCxnSpPr>
        <p:spPr>
          <a:xfrm>
            <a:off x="3810000" y="3273108"/>
            <a:ext cx="76200" cy="38100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3893343" y="3169247"/>
            <a:ext cx="1371600" cy="369332"/>
          </a:xfrm>
          <a:prstGeom prst="rect">
            <a:avLst/>
          </a:prstGeom>
          <a:noFill/>
        </p:spPr>
        <p:txBody>
          <a:bodyPr wrap="square" rtlCol="0">
            <a:spAutoFit/>
          </a:bodyPr>
          <a:lstStyle/>
          <a:p>
            <a:r>
              <a:rPr lang="en-US" dirty="0" smtClean="0">
                <a:solidFill>
                  <a:schemeClr val="bg1"/>
                </a:solidFill>
              </a:rPr>
              <a:t>bone</a:t>
            </a:r>
            <a:endParaRPr lang="en-US" dirty="0">
              <a:solidFill>
                <a:schemeClr val="bg1"/>
              </a:solidFill>
            </a:endParaRPr>
          </a:p>
        </p:txBody>
      </p:sp>
      <p:cxnSp>
        <p:nvCxnSpPr>
          <p:cNvPr id="10" name="Straight Arrow Connector 9"/>
          <p:cNvCxnSpPr/>
          <p:nvPr/>
        </p:nvCxnSpPr>
        <p:spPr>
          <a:xfrm>
            <a:off x="1516856" y="3263276"/>
            <a:ext cx="540543" cy="1842124"/>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2" name="TextBox 11"/>
          <p:cNvSpPr txBox="1"/>
          <p:nvPr/>
        </p:nvSpPr>
        <p:spPr>
          <a:xfrm>
            <a:off x="1738313" y="3664251"/>
            <a:ext cx="1371600" cy="369332"/>
          </a:xfrm>
          <a:prstGeom prst="rect">
            <a:avLst/>
          </a:prstGeom>
          <a:noFill/>
        </p:spPr>
        <p:txBody>
          <a:bodyPr wrap="square" rtlCol="0">
            <a:spAutoFit/>
          </a:bodyPr>
          <a:lstStyle/>
          <a:p>
            <a:r>
              <a:rPr lang="en-US" dirty="0" smtClean="0">
                <a:solidFill>
                  <a:schemeClr val="bg1"/>
                </a:solidFill>
              </a:rPr>
              <a:t>gland</a:t>
            </a:r>
            <a:endParaRPr lang="en-US" dirty="0">
              <a:solidFill>
                <a:schemeClr val="bg1"/>
              </a:solidFill>
            </a:endParaRPr>
          </a:p>
        </p:txBody>
      </p:sp>
      <p:cxnSp>
        <p:nvCxnSpPr>
          <p:cNvPr id="13" name="Straight Arrow Connector 12"/>
          <p:cNvCxnSpPr/>
          <p:nvPr/>
        </p:nvCxnSpPr>
        <p:spPr>
          <a:xfrm>
            <a:off x="2469356" y="5103564"/>
            <a:ext cx="273844" cy="1068636"/>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5" name="TextBox 14"/>
          <p:cNvSpPr txBox="1"/>
          <p:nvPr/>
        </p:nvSpPr>
        <p:spPr>
          <a:xfrm>
            <a:off x="1696640" y="5149239"/>
            <a:ext cx="1371600" cy="369332"/>
          </a:xfrm>
          <a:prstGeom prst="rect">
            <a:avLst/>
          </a:prstGeom>
          <a:noFill/>
        </p:spPr>
        <p:txBody>
          <a:bodyPr wrap="square" rtlCol="0">
            <a:spAutoFit/>
          </a:bodyPr>
          <a:lstStyle/>
          <a:p>
            <a:r>
              <a:rPr lang="en-US" dirty="0" smtClean="0">
                <a:solidFill>
                  <a:schemeClr val="bg1"/>
                </a:solidFill>
              </a:rPr>
              <a:t>mucosa</a:t>
            </a:r>
            <a:endParaRPr lang="en-US" dirty="0">
              <a:solidFill>
                <a:schemeClr val="bg1"/>
              </a:solidFill>
            </a:endParaRPr>
          </a:p>
        </p:txBody>
      </p:sp>
    </p:spTree>
    <p:extLst>
      <p:ext uri="{BB962C8B-B14F-4D97-AF65-F5344CB8AC3E}">
        <p14:creationId xmlns:p14="http://schemas.microsoft.com/office/powerpoint/2010/main" val="4817608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Practical oral histology i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5600" y="266700"/>
            <a:ext cx="7797800" cy="584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6176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http://www.uky.edu/~brmacp/oralhist/module2/lab/images/main/g23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457199"/>
            <a:ext cx="6855690" cy="47132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406556725"/>
              </p:ext>
            </p:extLst>
          </p:nvPr>
        </p:nvGraphicFramePr>
        <p:xfrm>
          <a:off x="457200" y="5257800"/>
          <a:ext cx="7620000" cy="640080"/>
        </p:xfrm>
        <a:graphic>
          <a:graphicData uri="http://schemas.openxmlformats.org/drawingml/2006/table">
            <a:tbl>
              <a:tblPr/>
              <a:tblGrid>
                <a:gridCol w="3810000">
                  <a:extLst>
                    <a:ext uri="{9D8B030D-6E8A-4147-A177-3AD203B41FA5}">
                      <a16:colId xmlns:a16="http://schemas.microsoft.com/office/drawing/2014/main" val="1139452059"/>
                    </a:ext>
                  </a:extLst>
                </a:gridCol>
                <a:gridCol w="3810000">
                  <a:extLst>
                    <a:ext uri="{9D8B030D-6E8A-4147-A177-3AD203B41FA5}">
                      <a16:colId xmlns:a16="http://schemas.microsoft.com/office/drawing/2014/main" val="1060831821"/>
                    </a:ext>
                  </a:extLst>
                </a:gridCol>
              </a:tblGrid>
              <a:tr h="0">
                <a:tc>
                  <a:txBody>
                    <a:bodyPr/>
                    <a:lstStyle/>
                    <a:p>
                      <a:r>
                        <a:rPr lang="en-US" b="1"/>
                        <a:t>A</a:t>
                      </a:r>
                      <a:r>
                        <a:rPr lang="en-US"/>
                        <a:t> - palatine glands</a:t>
                      </a:r>
                      <a:br>
                        <a:rPr lang="en-US"/>
                      </a:br>
                      <a:r>
                        <a:rPr lang="en-US" b="1"/>
                        <a:t>B</a:t>
                      </a:r>
                      <a:r>
                        <a:rPr lang="en-US"/>
                        <a:t> - bone of hard palate</a:t>
                      </a:r>
                    </a:p>
                  </a:txBody>
                  <a:tcPr>
                    <a:lnL>
                      <a:noFill/>
                    </a:lnL>
                    <a:lnR>
                      <a:noFill/>
                    </a:lnR>
                    <a:lnT>
                      <a:noFill/>
                    </a:lnT>
                    <a:lnB>
                      <a:noFill/>
                    </a:lnB>
                    <a:solidFill>
                      <a:srgbClr val="DEDEE7"/>
                    </a:solidFill>
                  </a:tcPr>
                </a:tc>
                <a:tc>
                  <a:txBody>
                    <a:bodyPr/>
                    <a:lstStyle/>
                    <a:p>
                      <a:r>
                        <a:rPr lang="en-US" b="1" dirty="0"/>
                        <a:t>C</a:t>
                      </a:r>
                      <a:r>
                        <a:rPr lang="en-US" dirty="0"/>
                        <a:t> - oral cavity</a:t>
                      </a:r>
                      <a:br>
                        <a:rPr lang="en-US" dirty="0"/>
                      </a:br>
                      <a:r>
                        <a:rPr lang="en-US" b="1" dirty="0"/>
                        <a:t>D</a:t>
                      </a:r>
                      <a:r>
                        <a:rPr lang="en-US" dirty="0"/>
                        <a:t> - oropharyngeal cavity</a:t>
                      </a:r>
                    </a:p>
                  </a:txBody>
                  <a:tcPr>
                    <a:lnL>
                      <a:noFill/>
                    </a:lnL>
                    <a:lnR>
                      <a:noFill/>
                    </a:lnR>
                    <a:lnT>
                      <a:noFill/>
                    </a:lnT>
                    <a:lnB>
                      <a:noFill/>
                    </a:lnB>
                    <a:solidFill>
                      <a:srgbClr val="DEDEE7"/>
                    </a:solidFill>
                  </a:tcPr>
                </a:tc>
                <a:extLst>
                  <a:ext uri="{0D108BD9-81ED-4DB2-BD59-A6C34878D82A}">
                    <a16:rowId xmlns:a16="http://schemas.microsoft.com/office/drawing/2014/main" val="3486242540"/>
                  </a:ext>
                </a:extLst>
              </a:tr>
            </a:tbl>
          </a:graphicData>
        </a:graphic>
      </p:graphicFrame>
    </p:spTree>
    <p:extLst>
      <p:ext uri="{BB962C8B-B14F-4D97-AF65-F5344CB8AC3E}">
        <p14:creationId xmlns:p14="http://schemas.microsoft.com/office/powerpoint/2010/main" val="32480255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MED AID INDIA Hard Palate Anterior Adult Oral Histology, for Teaching in  Medical and Dental Colleges at Rs 800/piece in New Delhi"/>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468562" y="2011363"/>
            <a:ext cx="4206875" cy="420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29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81000" y="-24897"/>
            <a:ext cx="7620000" cy="1143000"/>
          </a:xfrm>
        </p:spPr>
        <p:txBody>
          <a:bodyPr/>
          <a:lstStyle/>
          <a:p>
            <a:r>
              <a:rPr lang="en-US" dirty="0" smtClean="0"/>
              <a:t>Hard palate</a:t>
            </a:r>
            <a:endParaRPr lang="en-US" dirty="0"/>
          </a:p>
        </p:txBody>
      </p:sp>
      <p:sp>
        <p:nvSpPr>
          <p:cNvPr id="3" name="عنصر نائب للمحتوى 2"/>
          <p:cNvSpPr>
            <a:spLocks noGrp="1"/>
          </p:cNvSpPr>
          <p:nvPr>
            <p:ph idx="1"/>
          </p:nvPr>
        </p:nvSpPr>
        <p:spPr>
          <a:xfrm>
            <a:off x="128257" y="990600"/>
            <a:ext cx="9015743" cy="4800600"/>
          </a:xfrm>
        </p:spPr>
        <p:txBody>
          <a:bodyPr>
            <a:noAutofit/>
          </a:bodyPr>
          <a:lstStyle/>
          <a:p>
            <a:pPr>
              <a:lnSpc>
                <a:spcPct val="150000"/>
              </a:lnSpc>
            </a:pPr>
            <a:r>
              <a:rPr lang="en-US" sz="2400" dirty="0" smtClean="0">
                <a:latin typeface="Times New Roman" pitchFamily="18" charset="0"/>
                <a:cs typeface="Times New Roman" pitchFamily="18" charset="0"/>
              </a:rPr>
              <a:t>Various regions in the hard palate differ because of the varying structure of the </a:t>
            </a:r>
            <a:r>
              <a:rPr lang="en-US" sz="2400" dirty="0" err="1" smtClean="0">
                <a:latin typeface="Times New Roman" pitchFamily="18" charset="0"/>
                <a:cs typeface="Times New Roman" pitchFamily="18" charset="0"/>
              </a:rPr>
              <a:t>submucousa</a:t>
            </a:r>
            <a:r>
              <a:rPr lang="en-US" sz="2400" dirty="0" smtClean="0">
                <a:latin typeface="Times New Roman" pitchFamily="18" charset="0"/>
                <a:cs typeface="Times New Roman" pitchFamily="18" charset="0"/>
              </a:rPr>
              <a:t> layer. The following zones can be distinguished </a:t>
            </a:r>
          </a:p>
          <a:p>
            <a:pPr>
              <a:lnSpc>
                <a:spcPct val="150000"/>
              </a:lnSpc>
            </a:pPr>
            <a:r>
              <a:rPr lang="en-US" sz="2400" dirty="0" smtClean="0">
                <a:latin typeface="Times New Roman" pitchFamily="18" charset="0"/>
                <a:cs typeface="Times New Roman" pitchFamily="18" charset="0"/>
              </a:rPr>
              <a:t>1. Gingival region, adjacent to the teeth</a:t>
            </a:r>
          </a:p>
          <a:p>
            <a:pPr>
              <a:lnSpc>
                <a:spcPct val="150000"/>
              </a:lnSpc>
            </a:pPr>
            <a:r>
              <a:rPr lang="en-US" sz="2400" dirty="0" smtClean="0">
                <a:latin typeface="Times New Roman" pitchFamily="18" charset="0"/>
                <a:cs typeface="Times New Roman" pitchFamily="18" charset="0"/>
              </a:rPr>
              <a:t> 2. Palatine raphe, also known as the median area, extending from</a:t>
            </a:r>
          </a:p>
          <a:p>
            <a:pPr marL="114300" indent="0">
              <a:lnSpc>
                <a:spcPct val="150000"/>
              </a:lnSpc>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the incisive or palatine papilla posteriorly </a:t>
            </a:r>
          </a:p>
          <a:p>
            <a:pPr>
              <a:lnSpc>
                <a:spcPct val="150000"/>
              </a:lnSpc>
            </a:pPr>
            <a:r>
              <a:rPr lang="en-US" sz="2400" dirty="0" smtClean="0">
                <a:latin typeface="Times New Roman" pitchFamily="18" charset="0"/>
                <a:cs typeface="Times New Roman" pitchFamily="18" charset="0"/>
              </a:rPr>
              <a:t>3. Anterolateral area or fatty zone between the raphe and gingiva</a:t>
            </a:r>
          </a:p>
          <a:p>
            <a:pPr>
              <a:lnSpc>
                <a:spcPct val="150000"/>
              </a:lnSpc>
            </a:pPr>
            <a:r>
              <a:rPr lang="en-US" sz="2400" dirty="0" smtClean="0">
                <a:latin typeface="Times New Roman" pitchFamily="18" charset="0"/>
                <a:cs typeface="Times New Roman" pitchFamily="18" charset="0"/>
              </a:rPr>
              <a:t> 4. </a:t>
            </a:r>
            <a:r>
              <a:rPr lang="en-US" sz="2400" dirty="0" err="1" smtClean="0">
                <a:latin typeface="Times New Roman" pitchFamily="18" charset="0"/>
                <a:cs typeface="Times New Roman" pitchFamily="18" charset="0"/>
              </a:rPr>
              <a:t>Posterolateral</a:t>
            </a:r>
            <a:r>
              <a:rPr lang="en-US" sz="2400" dirty="0" smtClean="0">
                <a:latin typeface="Times New Roman" pitchFamily="18" charset="0"/>
                <a:cs typeface="Times New Roman" pitchFamily="18" charset="0"/>
              </a:rPr>
              <a:t> area or glandular zone between the raphe and gingiva.</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5483041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endParaRPr lang="en-US" sz="4400" dirty="0" smtClean="0">
              <a:latin typeface="Algerian" panose="04020705040A02060702" pitchFamily="82" charset="0"/>
            </a:endParaRPr>
          </a:p>
          <a:p>
            <a:pPr marL="114300" indent="0" algn="ctr">
              <a:buNone/>
            </a:pPr>
            <a:endParaRPr lang="en-US" sz="4400" dirty="0" smtClean="0">
              <a:latin typeface="Algerian" panose="04020705040A02060702" pitchFamily="82" charset="0"/>
            </a:endParaRPr>
          </a:p>
          <a:p>
            <a:pPr algn="ctr"/>
            <a:r>
              <a:rPr lang="en-US" sz="4400" dirty="0" smtClean="0">
                <a:latin typeface="Algerian" panose="04020705040A02060702" pitchFamily="82" charset="0"/>
              </a:rPr>
              <a:t>THANK YOU </a:t>
            </a:r>
            <a:endParaRPr lang="en-US" sz="4400" dirty="0">
              <a:latin typeface="Algerian" panose="04020705040A02060702" pitchFamily="82" charset="0"/>
            </a:endParaRPr>
          </a:p>
        </p:txBody>
      </p:sp>
    </p:spTree>
    <p:extLst>
      <p:ext uri="{BB962C8B-B14F-4D97-AF65-F5344CB8AC3E}">
        <p14:creationId xmlns:p14="http://schemas.microsoft.com/office/powerpoint/2010/main" val="25339888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057400"/>
            <a:ext cx="7848600" cy="4800600"/>
          </a:xfrm>
        </p:spPr>
        <p:txBody>
          <a:bodyPr/>
          <a:lstStyle/>
          <a:p>
            <a:pPr algn="just"/>
            <a:r>
              <a:rPr lang="en-US" dirty="0">
                <a:latin typeface="+mj-lt"/>
              </a:rPr>
              <a:t>The bones of the hard palate are covered by a mucosa, which exhibits a series of transverse ridges called </a:t>
            </a:r>
            <a:r>
              <a:rPr lang="en-US" dirty="0" err="1">
                <a:latin typeface="+mj-lt"/>
              </a:rPr>
              <a:t>rugae</a:t>
            </a:r>
            <a:r>
              <a:rPr lang="en-US" dirty="0">
                <a:latin typeface="+mj-lt"/>
              </a:rPr>
              <a:t>. The mucosa is covered by a keratinized stratified squamous epithelium</a:t>
            </a:r>
            <a:r>
              <a:rPr lang="en-US" dirty="0" smtClean="0">
                <a:latin typeface="+mj-lt"/>
              </a:rPr>
              <a:t>,</a:t>
            </a:r>
          </a:p>
          <a:p>
            <a:pPr algn="just"/>
            <a:r>
              <a:rPr lang="en-US" dirty="0">
                <a:latin typeface="+mj-lt"/>
              </a:rPr>
              <a:t>The lamina </a:t>
            </a:r>
            <a:r>
              <a:rPr lang="en-US" dirty="0" err="1">
                <a:latin typeface="+mj-lt"/>
              </a:rPr>
              <a:t>propria</a:t>
            </a:r>
            <a:r>
              <a:rPr lang="en-US" dirty="0">
                <a:latin typeface="+mj-lt"/>
              </a:rPr>
              <a:t> </a:t>
            </a:r>
            <a:r>
              <a:rPr lang="en-US" dirty="0" smtClean="0">
                <a:latin typeface="+mj-lt"/>
              </a:rPr>
              <a:t>that </a:t>
            </a:r>
            <a:r>
              <a:rPr lang="en-US" dirty="0">
                <a:latin typeface="+mj-lt"/>
              </a:rPr>
              <a:t>blends with the submucosa without an intervening lamina </a:t>
            </a:r>
            <a:r>
              <a:rPr lang="en-US" dirty="0" err="1">
                <a:latin typeface="+mj-lt"/>
              </a:rPr>
              <a:t>muscularis</a:t>
            </a:r>
            <a:r>
              <a:rPr lang="en-US" dirty="0">
                <a:latin typeface="+mj-lt"/>
              </a:rPr>
              <a:t>, forming </a:t>
            </a:r>
            <a:r>
              <a:rPr lang="en-US" dirty="0" smtClean="0">
                <a:latin typeface="+mj-lt"/>
              </a:rPr>
              <a:t>a </a:t>
            </a:r>
            <a:r>
              <a:rPr lang="en-US" dirty="0" err="1" smtClean="0">
                <a:latin typeface="+mj-lt"/>
              </a:rPr>
              <a:t>propriasubmucosa</a:t>
            </a:r>
            <a:r>
              <a:rPr lang="en-US" dirty="0" smtClean="0">
                <a:latin typeface="+mj-lt"/>
              </a:rPr>
              <a:t>.</a:t>
            </a:r>
          </a:p>
          <a:p>
            <a:pPr algn="just"/>
            <a:r>
              <a:rPr lang="en-US" dirty="0">
                <a:latin typeface="+mj-lt"/>
              </a:rPr>
              <a:t>the </a:t>
            </a:r>
            <a:r>
              <a:rPr lang="en-US" dirty="0" err="1">
                <a:latin typeface="+mj-lt"/>
              </a:rPr>
              <a:t>propria</a:t>
            </a:r>
            <a:r>
              <a:rPr lang="en-US" dirty="0">
                <a:latin typeface="+mj-lt"/>
              </a:rPr>
              <a:t>-submucosa. Branched </a:t>
            </a:r>
            <a:r>
              <a:rPr lang="en-US" dirty="0" err="1">
                <a:latin typeface="+mj-lt"/>
              </a:rPr>
              <a:t>tubuloacinar</a:t>
            </a:r>
            <a:r>
              <a:rPr lang="en-US" dirty="0">
                <a:latin typeface="+mj-lt"/>
              </a:rPr>
              <a:t> mucous and </a:t>
            </a:r>
            <a:r>
              <a:rPr lang="en-US" dirty="0" err="1">
                <a:latin typeface="+mj-lt"/>
              </a:rPr>
              <a:t>seromucous</a:t>
            </a:r>
            <a:r>
              <a:rPr lang="en-US" dirty="0">
                <a:latin typeface="+mj-lt"/>
              </a:rPr>
              <a:t> minor salivary glands (palatine glands</a:t>
            </a:r>
            <a:r>
              <a:rPr lang="en-US" dirty="0" smtClean="0">
                <a:latin typeface="+mj-lt"/>
              </a:rPr>
              <a:t>)</a:t>
            </a:r>
          </a:p>
          <a:p>
            <a:pPr algn="just"/>
            <a:endParaRPr lang="en-US" dirty="0" smtClean="0">
              <a:latin typeface="+mj-lt"/>
            </a:endParaRPr>
          </a:p>
          <a:p>
            <a:pPr algn="just"/>
            <a:endParaRPr lang="en-US" dirty="0">
              <a:latin typeface="+mj-lt"/>
            </a:endParaRPr>
          </a:p>
        </p:txBody>
      </p:sp>
    </p:spTree>
    <p:extLst>
      <p:ext uri="{BB962C8B-B14F-4D97-AF65-F5344CB8AC3E}">
        <p14:creationId xmlns:p14="http://schemas.microsoft.com/office/powerpoint/2010/main" val="6850322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85000" lnSpcReduction="10000"/>
          </a:bodyPr>
          <a:lstStyle/>
          <a:p>
            <a:pPr algn="just">
              <a:lnSpc>
                <a:spcPct val="150000"/>
              </a:lnSpc>
            </a:pPr>
            <a:r>
              <a:rPr lang="en-US" sz="2400" dirty="0" smtClean="0">
                <a:latin typeface="Times New Roman" pitchFamily="18" charset="0"/>
                <a:cs typeface="Times New Roman" pitchFamily="18" charset="0"/>
              </a:rPr>
              <a:t>The lamina </a:t>
            </a:r>
            <a:r>
              <a:rPr lang="en-US" sz="2400" dirty="0" err="1" smtClean="0">
                <a:latin typeface="Times New Roman" pitchFamily="18" charset="0"/>
                <a:cs typeface="Times New Roman" pitchFamily="18" charset="0"/>
              </a:rPr>
              <a:t>propria</a:t>
            </a:r>
            <a:r>
              <a:rPr lang="en-US" sz="2400" dirty="0" smtClean="0">
                <a:latin typeface="Times New Roman" pitchFamily="18" charset="0"/>
                <a:cs typeface="Times New Roman" pitchFamily="18" charset="0"/>
              </a:rPr>
              <a:t>, a layer of Except for narrow and specific zones, the palate hasn't a distinct </a:t>
            </a:r>
            <a:r>
              <a:rPr lang="en-US" sz="2400" dirty="0" err="1" smtClean="0">
                <a:latin typeface="Times New Roman" pitchFamily="18" charset="0"/>
                <a:cs typeface="Times New Roman" pitchFamily="18" charset="0"/>
              </a:rPr>
              <a:t>submucous</a:t>
            </a:r>
            <a:r>
              <a:rPr lang="en-US" sz="2400" dirty="0" smtClean="0">
                <a:latin typeface="Times New Roman" pitchFamily="18" charset="0"/>
                <a:cs typeface="Times New Roman" pitchFamily="18" charset="0"/>
              </a:rPr>
              <a:t> layer. palatine tissue is identical with the gingiva and along the midline for the entire length of the hard palate—the palatine raphe.</a:t>
            </a:r>
          </a:p>
          <a:p>
            <a:pPr algn="just">
              <a:lnSpc>
                <a:spcPct val="150000"/>
              </a:lnSpc>
            </a:pPr>
            <a:r>
              <a:rPr lang="en-US" sz="2400" dirty="0">
                <a:latin typeface="Times New Roman" pitchFamily="18" charset="0"/>
                <a:cs typeface="Times New Roman" pitchFamily="18" charset="0"/>
              </a:rPr>
              <a:t>The </a:t>
            </a:r>
            <a:r>
              <a:rPr lang="en-US" sz="2400" dirty="0" err="1">
                <a:latin typeface="Times New Roman" pitchFamily="18" charset="0"/>
                <a:cs typeface="Times New Roman" pitchFamily="18" charset="0"/>
              </a:rPr>
              <a:t>submucous</a:t>
            </a:r>
            <a:r>
              <a:rPr lang="en-US" sz="2400" dirty="0">
                <a:latin typeface="Times New Roman" pitchFamily="18" charset="0"/>
                <a:cs typeface="Times New Roman" pitchFamily="18" charset="0"/>
              </a:rPr>
              <a:t> space is thus subdivided into irregular intercommunicating compartments of various sizes. These are filled with adipose tissue in the anterior part and with glands in the posterior part of the hard palate. The presence of fat or glands in the </a:t>
            </a:r>
            <a:r>
              <a:rPr lang="en-US" sz="2400" dirty="0" err="1">
                <a:latin typeface="Times New Roman" pitchFamily="18" charset="0"/>
                <a:cs typeface="Times New Roman" pitchFamily="18" charset="0"/>
              </a:rPr>
              <a:t>submucous</a:t>
            </a:r>
            <a:r>
              <a:rPr lang="en-US" sz="2400" dirty="0">
                <a:latin typeface="Times New Roman" pitchFamily="18" charset="0"/>
                <a:cs typeface="Times New Roman" pitchFamily="18" charset="0"/>
              </a:rPr>
              <a:t> layer acting as a cushion.</a:t>
            </a:r>
          </a:p>
          <a:p>
            <a:pPr algn="just">
              <a:lnSpc>
                <a:spcPct val="150000"/>
              </a:lnSpc>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627021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lnSpc>
                <a:spcPct val="150000"/>
              </a:lnSpc>
            </a:pPr>
            <a:r>
              <a:rPr lang="en-US" sz="2000" dirty="0">
                <a:latin typeface="Times New Roman" pitchFamily="18" charset="0"/>
                <a:cs typeface="Times New Roman" pitchFamily="18" charset="0"/>
              </a:rPr>
              <a:t>The distance between lamina </a:t>
            </a:r>
            <a:r>
              <a:rPr lang="en-US" sz="2000" dirty="0" err="1">
                <a:latin typeface="Times New Roman" pitchFamily="18" charset="0"/>
                <a:cs typeface="Times New Roman" pitchFamily="18" charset="0"/>
              </a:rPr>
              <a:t>propria</a:t>
            </a:r>
            <a:r>
              <a:rPr lang="en-US" sz="2000" dirty="0">
                <a:latin typeface="Times New Roman" pitchFamily="18" charset="0"/>
                <a:cs typeface="Times New Roman" pitchFamily="18" charset="0"/>
              </a:rPr>
              <a:t> and periosteum is smaller in the anterior than in the posterior parts. In the anterior zone the connective tissue contains fat .</a:t>
            </a:r>
          </a:p>
          <a:p>
            <a:pPr algn="just">
              <a:lnSpc>
                <a:spcPct val="150000"/>
              </a:lnSpc>
            </a:pPr>
            <a:r>
              <a:rPr lang="en-US" sz="2000" dirty="0">
                <a:latin typeface="Times New Roman" pitchFamily="18" charset="0"/>
                <a:cs typeface="Times New Roman" pitchFamily="18" charset="0"/>
              </a:rPr>
              <a:t>whereas in the posterior part it contains mucous glands.</a:t>
            </a:r>
          </a:p>
          <a:p>
            <a:endParaRPr lang="en-US" dirty="0"/>
          </a:p>
        </p:txBody>
      </p:sp>
    </p:spTree>
    <p:extLst>
      <p:ext uri="{BB962C8B-B14F-4D97-AF65-F5344CB8AC3E}">
        <p14:creationId xmlns:p14="http://schemas.microsoft.com/office/powerpoint/2010/main" val="3768282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soft palate</a:t>
            </a:r>
          </a:p>
        </p:txBody>
      </p:sp>
      <p:sp>
        <p:nvSpPr>
          <p:cNvPr id="3" name="Content Placeholder 2"/>
          <p:cNvSpPr>
            <a:spLocks noGrp="1"/>
          </p:cNvSpPr>
          <p:nvPr>
            <p:ph idx="1"/>
          </p:nvPr>
        </p:nvSpPr>
        <p:spPr>
          <a:xfrm>
            <a:off x="685019" y="2042160"/>
            <a:ext cx="7772400" cy="4206240"/>
          </a:xfrm>
        </p:spPr>
        <p:txBody>
          <a:bodyPr>
            <a:normAutofit fontScale="92500"/>
          </a:bodyPr>
          <a:lstStyle/>
          <a:p>
            <a:pPr algn="just">
              <a:lnSpc>
                <a:spcPct val="150000"/>
              </a:lnSpc>
            </a:pPr>
            <a:r>
              <a:rPr lang="en-US" dirty="0"/>
              <a:t>The soft palate consists of a core of skeletal muscle fibers with a mucosa covering both surfaces. The oropharyngeal (ventral) surface is covered by a stratified squamous epithelium. The nasopharyngeal (dorsal) surface is covered by a stratified squamous epithelium caudally and a ciliated, pseudostratified columnar epithelium </a:t>
            </a:r>
            <a:r>
              <a:rPr lang="en-US" dirty="0" err="1" smtClean="0"/>
              <a:t>rostrally</a:t>
            </a:r>
            <a:r>
              <a:rPr lang="en-US" dirty="0" smtClean="0"/>
              <a:t>.</a:t>
            </a:r>
          </a:p>
          <a:p>
            <a:pPr algn="just">
              <a:lnSpc>
                <a:spcPct val="150000"/>
              </a:lnSpc>
            </a:pPr>
            <a:r>
              <a:rPr lang="en-US" dirty="0"/>
              <a:t>The </a:t>
            </a:r>
            <a:r>
              <a:rPr lang="en-US" dirty="0" err="1"/>
              <a:t>propria</a:t>
            </a:r>
            <a:r>
              <a:rPr lang="en-US" dirty="0"/>
              <a:t>-submucosa contains branched </a:t>
            </a:r>
            <a:r>
              <a:rPr lang="en-US" dirty="0" err="1"/>
              <a:t>tubuloacinar</a:t>
            </a:r>
            <a:r>
              <a:rPr lang="en-US" dirty="0"/>
              <a:t> mucous and </a:t>
            </a:r>
            <a:r>
              <a:rPr lang="en-US" dirty="0" err="1"/>
              <a:t>seromucous</a:t>
            </a:r>
            <a:r>
              <a:rPr lang="en-US" dirty="0"/>
              <a:t> palatine glands. Lymphatic tissue occurs in the mucosa</a:t>
            </a:r>
          </a:p>
        </p:txBody>
      </p:sp>
    </p:spTree>
    <p:extLst>
      <p:ext uri="{BB962C8B-B14F-4D97-AF65-F5344CB8AC3E}">
        <p14:creationId xmlns:p14="http://schemas.microsoft.com/office/powerpoint/2010/main" val="17131430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108" y="457200"/>
            <a:ext cx="9035753" cy="5668963"/>
          </a:xfrm>
        </p:spPr>
      </p:pic>
    </p:spTree>
    <p:extLst>
      <p:ext uri="{BB962C8B-B14F-4D97-AF65-F5344CB8AC3E}">
        <p14:creationId xmlns:p14="http://schemas.microsoft.com/office/powerpoint/2010/main" val="34140577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The Palate - Hard Palate - Soft Palate - Uvula - TeachMeAnato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64116"/>
            <a:ext cx="7924800" cy="6020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329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083" y="533400"/>
            <a:ext cx="79248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21610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TM03090430[[fn=Banded]]</Template>
  <TotalTime>3662</TotalTime>
  <Words>405</Words>
  <Application>Microsoft Office PowerPoint</Application>
  <PresentationFormat>On-screen Show (4:3)</PresentationFormat>
  <Paragraphs>32</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Algerian</vt:lpstr>
      <vt:lpstr>Arabic Typesetting</vt:lpstr>
      <vt:lpstr>Bodoni MT</vt:lpstr>
      <vt:lpstr>Corbel</vt:lpstr>
      <vt:lpstr>Times New Roman</vt:lpstr>
      <vt:lpstr>Wingdings</vt:lpstr>
      <vt:lpstr>Banded</vt:lpstr>
      <vt:lpstr>hard and soft palate</vt:lpstr>
      <vt:lpstr>Hard palate</vt:lpstr>
      <vt:lpstr>PowerPoint Presentation</vt:lpstr>
      <vt:lpstr>PowerPoint Presentation</vt:lpstr>
      <vt:lpstr>PowerPoint Presentation</vt:lpstr>
      <vt:lpstr>The soft palate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Hard palate anterior </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Maher</dc:creator>
  <cp:lastModifiedBy>pc</cp:lastModifiedBy>
  <cp:revision>36</cp:revision>
  <dcterms:created xsi:type="dcterms:W3CDTF">2021-11-12T08:20:06Z</dcterms:created>
  <dcterms:modified xsi:type="dcterms:W3CDTF">2022-11-27T08:09:31Z</dcterms:modified>
</cp:coreProperties>
</file>